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75" r:id="rId3"/>
    <p:sldId id="257" r:id="rId4"/>
    <p:sldId id="259" r:id="rId5"/>
    <p:sldId id="276" r:id="rId6"/>
    <p:sldId id="261" r:id="rId7"/>
    <p:sldId id="258" r:id="rId8"/>
    <p:sldId id="277" r:id="rId9"/>
    <p:sldId id="278" r:id="rId10"/>
    <p:sldId id="280" r:id="rId11"/>
    <p:sldId id="283" r:id="rId12"/>
    <p:sldId id="281" r:id="rId13"/>
    <p:sldId id="285" r:id="rId14"/>
    <p:sldId id="282" r:id="rId15"/>
    <p:sldId id="284" r:id="rId16"/>
    <p:sldId id="266" r:id="rId17"/>
    <p:sldId id="279" r:id="rId18"/>
    <p:sldId id="260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4" r:id="rId28"/>
  </p:sldIdLst>
  <p:sldSz cx="9144000" cy="5143500" type="screen16x9"/>
  <p:notesSz cx="6858000" cy="9144000"/>
  <p:embeddedFontLst>
    <p:embeddedFont>
      <p:font typeface="Oswald" pitchFamily="2" charset="77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/>
    <p:restoredTop sz="89849"/>
  </p:normalViewPr>
  <p:slideViewPr>
    <p:cSldViewPr snapToGrid="0">
      <p:cViewPr varScale="1">
        <p:scale>
          <a:sx n="116" d="100"/>
          <a:sy n="116" d="100"/>
        </p:scale>
        <p:origin x="192" y="752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err="1">
                <a:solidFill>
                  <a:schemeClr val="bg2"/>
                </a:solidFill>
              </a:rPr>
              <a:t>Prozentualer</a:t>
            </a:r>
            <a:r>
              <a:rPr lang="en-US" sz="1200" dirty="0">
                <a:solidFill>
                  <a:schemeClr val="bg2"/>
                </a:solidFill>
              </a:rPr>
              <a:t> Absoluter </a:t>
            </a:r>
            <a:r>
              <a:rPr lang="en-US" sz="1200" dirty="0" err="1">
                <a:solidFill>
                  <a:schemeClr val="bg2"/>
                </a:solidFill>
              </a:rPr>
              <a:t>Umsatz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</a:p>
          <a:p>
            <a:pPr>
              <a:defRPr sz="1200"/>
            </a:pPr>
            <a:r>
              <a:rPr lang="en-US" sz="1000" dirty="0">
                <a:solidFill>
                  <a:schemeClr val="bg2"/>
                </a:solidFill>
              </a:rPr>
              <a:t>(Länder ab 1%)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Tabelle4!$Q$4</c:f>
              <c:strCache>
                <c:ptCount val="1"/>
                <c:pt idx="0">
                  <c:v>Summe von total_revenue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5BB-0147-A852-B1E568CCAF80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5BB-0147-A852-B1E568CCAF80}"/>
              </c:ext>
            </c:extLst>
          </c:dPt>
          <c:dPt>
            <c:idx val="4"/>
            <c:bubble3D val="0"/>
            <c:spPr>
              <a:solidFill>
                <a:srgbClr val="3B5998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5BB-0147-A852-B1E568CCAF80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5BB-0147-A852-B1E568CCAF80}"/>
              </c:ext>
            </c:extLst>
          </c:dPt>
          <c:dPt>
            <c:idx val="6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5BB-0147-A852-B1E568CCAF80}"/>
              </c:ext>
            </c:extLst>
          </c:dPt>
          <c:dPt>
            <c:idx val="8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45BB-0147-A852-B1E568CCAF80}"/>
              </c:ext>
            </c:extLst>
          </c:dPt>
          <c:dLbls>
            <c:dLbl>
              <c:idx val="7"/>
              <c:layout>
                <c:manualLayout>
                  <c:x val="8.449302253059952E-3"/>
                  <c:y val="6.913605422738738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5BB-0147-A852-B1E568CCAF80}"/>
                </c:ext>
              </c:extLst>
            </c:dLbl>
            <c:dLbl>
              <c:idx val="8"/>
              <c:layout>
                <c:manualLayout>
                  <c:x val="7.7429172838543699E-3"/>
                  <c:y val="0.1163771882020814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BB-0147-A852-B1E568CCAF80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Tabelle4!$Q$5:$Q$13</c:f>
              <c:numCache>
                <c:formatCode>_-* #,##0.00\ [$€-407]_-;\-* #,##0.00\ [$€-407]_-;_-* "-"??\ [$€-407]_-;_-@_-</c:formatCode>
                <c:ptCount val="9"/>
                <c:pt idx="0">
                  <c:v>4312736</c:v>
                </c:pt>
                <c:pt idx="1">
                  <c:v>3212528</c:v>
                </c:pt>
                <c:pt idx="2">
                  <c:v>683335</c:v>
                </c:pt>
                <c:pt idx="3">
                  <c:v>3189030</c:v>
                </c:pt>
                <c:pt idx="4">
                  <c:v>786060</c:v>
                </c:pt>
                <c:pt idx="5">
                  <c:v>1354755</c:v>
                </c:pt>
                <c:pt idx="6">
                  <c:v>49524020</c:v>
                </c:pt>
                <c:pt idx="7">
                  <c:v>1267735</c:v>
                </c:pt>
                <c:pt idx="8">
                  <c:v>676950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BB-0147-A852-B1E568CCAF80}"/>
            </c:ext>
          </c:extLst>
        </c:ser>
        <c:ser>
          <c:idx val="1"/>
          <c:order val="1"/>
          <c:tx>
            <c:strRef>
              <c:f>Tabelle4!$R$4</c:f>
              <c:strCache>
                <c:ptCount val="1"/>
                <c:pt idx="0">
                  <c:v>in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45BB-0147-A852-B1E568CCA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6-45BB-0147-A852-B1E568CCA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8-45BB-0147-A852-B1E568CCAF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A-45BB-0147-A852-B1E568CCAF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C-45BB-0147-A852-B1E568CCAF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E-45BB-0147-A852-B1E568CCAF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0-45BB-0147-A852-B1E568CCAF8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2-45BB-0147-A852-B1E568CCAF8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4-45BB-0147-A852-B1E568CCAF8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Tabelle4!$P$5:$P$13</c:f>
              <c:strCache>
                <c:ptCount val="9"/>
                <c:pt idx="0">
                  <c:v>RS</c:v>
                </c:pt>
                <c:pt idx="1">
                  <c:v>PL</c:v>
                </c:pt>
                <c:pt idx="2">
                  <c:v>NL</c:v>
                </c:pt>
                <c:pt idx="3">
                  <c:v>IT</c:v>
                </c:pt>
                <c:pt idx="4">
                  <c:v>HU</c:v>
                </c:pt>
                <c:pt idx="5">
                  <c:v>FR</c:v>
                </c:pt>
                <c:pt idx="6">
                  <c:v>DE</c:v>
                </c:pt>
                <c:pt idx="7">
                  <c:v>CZ</c:v>
                </c:pt>
                <c:pt idx="8">
                  <c:v>AT</c:v>
                </c:pt>
              </c:strCache>
            </c:strRef>
          </c:cat>
          <c:val>
            <c:numRef>
              <c:f>Tabelle4!$R$5:$R$13</c:f>
              <c:numCache>
                <c:formatCode>0.00%</c:formatCode>
                <c:ptCount val="9"/>
                <c:pt idx="0">
                  <c:v>6.416988905875104E-2</c:v>
                </c:pt>
                <c:pt idx="1">
                  <c:v>4.7799718173830101E-2</c:v>
                </c:pt>
                <c:pt idx="2">
                  <c:v>1.0167450810798907E-2</c:v>
                </c:pt>
                <c:pt idx="3">
                  <c:v>4.7450087671730617E-2</c:v>
                </c:pt>
                <c:pt idx="4">
                  <c:v>1.1695912523632756E-2</c:v>
                </c:pt>
                <c:pt idx="5">
                  <c:v>2.015761642998511E-2</c:v>
                </c:pt>
                <c:pt idx="6">
                  <c:v>0.73687581830730364</c:v>
                </c:pt>
                <c:pt idx="7">
                  <c:v>1.8862831925231627E-2</c:v>
                </c:pt>
                <c:pt idx="8">
                  <c:v>1.0072447374084923E-2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5BB-0147-A852-B1E568CCA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cycolorpedia.com/3b599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9d7749dc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9d7749dc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Farbcode</a:t>
            </a: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 #3b5998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Inhalt: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119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295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8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66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9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084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a23ad0d3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9a23ad0d3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2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9a23ad0d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9a23ad0d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a23ad0d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a23ad0d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58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9bed06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9bed06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9d7749d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9d7749d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a23ad0d3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a23ad0d3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9bed06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9bed06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d7749d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d7749d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d7749d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9d7749d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d7749dc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9d7749dc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a23ad0d3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a23ad0d3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vllt ein paar Grafiken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d7749d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d7749d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de-DE" sz="800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Fulfillment-</a:t>
            </a:r>
            <a:r>
              <a:rPr lang="de-DE" sz="800" dirty="0" err="1"/>
              <a:t>Strategy</a:t>
            </a:r>
            <a:r>
              <a:rPr lang="de-DE" sz="800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Marge, Kosten und Umsatz</a:t>
            </a:r>
            <a:endParaRPr lang="de-DE" sz="800" b="1" dirty="0"/>
          </a:p>
          <a:p>
            <a:pPr>
              <a:buFont typeface="+mj-lt"/>
              <a:buAutoNum type="arabicPeriod"/>
            </a:pPr>
            <a:r>
              <a:rPr lang="de-DE" sz="800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sz="800" dirty="0"/>
              <a:t>Identifizierte Muster - </a:t>
            </a:r>
            <a:r>
              <a:rPr lang="de-DE" sz="800" dirty="0" err="1"/>
              <a:t>Saisonalitäten</a:t>
            </a:r>
            <a:r>
              <a:rPr lang="de-DE" sz="800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sz="800" b="1" dirty="0"/>
              <a:t>Korrelation und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a23ad0d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a23ad0d3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 fokussieren uns 4 bestimmte Probleme in SCA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200" dirty="0">
                <a:highlight>
                  <a:srgbClr val="FFFFFF"/>
                </a:highlight>
              </a:rPr>
              <a:t>#TODO</a:t>
            </a:r>
          </a:p>
          <a:p>
            <a:r>
              <a:rPr lang="de-DE" sz="1200" dirty="0">
                <a:highlight>
                  <a:srgbClr val="FFFFFF"/>
                </a:highlight>
              </a:rPr>
              <a:t>- Balken schmaler machen</a:t>
            </a:r>
          </a:p>
          <a:p>
            <a:r>
              <a:rPr lang="de-DE" sz="1200" dirty="0">
                <a:highlight>
                  <a:srgbClr val="FFFFFF"/>
                </a:highlight>
              </a:rPr>
              <a:t>- Besser </a:t>
            </a:r>
            <a:r>
              <a:rPr lang="de-DE" sz="1200" dirty="0" err="1">
                <a:highlight>
                  <a:srgbClr val="FFFFFF"/>
                </a:highlight>
              </a:rPr>
              <a:t>farben</a:t>
            </a:r>
            <a:r>
              <a:rPr lang="de-DE" sz="1200" dirty="0">
                <a:highlight>
                  <a:srgbClr val="FFFFFF"/>
                </a:highlight>
              </a:rPr>
              <a:t>: </a:t>
            </a:r>
            <a:r>
              <a:rPr lang="de-DE" sz="1200" dirty="0">
                <a:highlight>
                  <a:srgbClr val="FFFFFF"/>
                </a:highlight>
                <a:hlinkClick r:id="rId3"/>
              </a:rPr>
              <a:t>https://encycolorpedia.com/3b5998</a:t>
            </a:r>
            <a:endParaRPr lang="de-DE" sz="1200" dirty="0">
              <a:highlight>
                <a:srgbClr val="FFFFFF"/>
              </a:highlight>
            </a:endParaRPr>
          </a:p>
          <a:p>
            <a:endParaRPr lang="de-DE" sz="1200" dirty="0">
              <a:highlight>
                <a:srgbClr val="FFFFFF"/>
              </a:highlight>
            </a:endParaRPr>
          </a:p>
          <a:p>
            <a:r>
              <a:rPr lang="de-DE" sz="1200" dirty="0">
                <a:highlight>
                  <a:srgbClr val="FFFFFF"/>
                </a:highlight>
              </a:rPr>
              <a:t>#TODO Zweites Kreisdiagramm von allen</a:t>
            </a:r>
          </a:p>
          <a:p>
            <a:r>
              <a:rPr lang="de-DE" sz="1200" dirty="0">
                <a:highlight>
                  <a:srgbClr val="FFFFFF"/>
                </a:highlight>
              </a:rPr>
              <a:t>Länder + Marge</a:t>
            </a:r>
          </a:p>
          <a:p>
            <a:endParaRPr lang="de-DE" sz="1200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94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a23ad0d3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a23ad0d3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455F7C"/>
                </a:solidFill>
                <a:highlight>
                  <a:srgbClr val="FFFFFF"/>
                </a:highlight>
              </a:rPr>
              <a:t>#TODO Zahlen anpassen</a:t>
            </a:r>
            <a:endParaRPr sz="1800" dirty="0">
              <a:solidFill>
                <a:srgbClr val="455F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51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9d7749d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9d7749d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7788A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1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facebook.com/projects" TargetMode="External"/><Relationship Id="rId7" Type="http://schemas.openxmlformats.org/officeDocument/2006/relationships/hyperlink" Target="https://www.cbinsights.com/research/report/future-open-sourc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tista.com/statistics/270805/projected-revenue-of-open-source-software-since-2008/" TargetMode="External"/><Relationship Id="rId5" Type="http://schemas.openxmlformats.org/officeDocument/2006/relationships/hyperlink" Target="https://engineering.fb.com/2020/01/13/open-source/open-source-2019/" TargetMode="External"/><Relationship Id="rId4" Type="http://schemas.openxmlformats.org/officeDocument/2006/relationships/hyperlink" Target="https://en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cbinsights.com/research/report/future-open-source/" TargetMode="External"/><Relationship Id="rId4" Type="http://schemas.openxmlformats.org/officeDocument/2006/relationships/hyperlink" Target="https://www.statista.com/statistics/270805/projected-revenue-of-open-source-software-since-200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63400" y="747200"/>
            <a:ext cx="4045200" cy="234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2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Supply Chain Analytics</a:t>
            </a:r>
            <a:endParaRPr sz="2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Study </a:t>
            </a:r>
            <a:r>
              <a:rPr lang="d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WS2021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d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Anh-Thu Tran | Wilke Klausing  |  Toke  | Thi Minh Trang Dinh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93" y="747200"/>
            <a:ext cx="1630225" cy="1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LKW Silhouette">
            <a:extLst>
              <a:ext uri="{FF2B5EF4-FFF2-40B4-BE49-F238E27FC236}">
                <a16:creationId xmlns:a16="http://schemas.microsoft.com/office/drawing/2014/main" id="{64F208AC-D186-B245-9191-F952E04A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329" y="2377425"/>
            <a:ext cx="1430163" cy="1430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: Vorgegebene Prognose in Margin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 err="1"/>
              <a:t>Instafreight</a:t>
            </a:r>
            <a:r>
              <a:rPr lang="de-DE" dirty="0"/>
              <a:t> Forecast hier nur abbilden von 2018-2020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3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5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Zeitreihenanalyse: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8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1.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2. Dashboard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Hier kommen Grafiken hin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HEX Farben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FF"/>
                </a:highlight>
              </a:rPr>
              <a:t>Blau: #3b5998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Erkenntnisse und Vorschläge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>
                <a:solidFill>
                  <a:srgbClr val="FFFFFF"/>
                </a:solidFill>
                <a:latin typeface="Oswald"/>
                <a:sym typeface="Oswald"/>
              </a:rPr>
              <a:t>AUFGABE </a:t>
            </a:r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C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0EFF86-7DFD-E34D-BE5F-9C6C9B231D0E}"/>
              </a:ext>
            </a:extLst>
          </p:cNvPr>
          <p:cNvSpPr/>
          <p:nvPr/>
        </p:nvSpPr>
        <p:spPr>
          <a:xfrm>
            <a:off x="417443" y="17929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077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Danke für Eure Aufmerksamkeit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11700" y="625900"/>
            <a:ext cx="85206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de" dirty="0" err="1">
                <a:latin typeface="Oswald"/>
                <a:ea typeface="Oswald"/>
                <a:cs typeface="Oswald"/>
                <a:sym typeface="Oswald"/>
              </a:rPr>
              <a:t>Up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86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Concept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25753" y="2310283"/>
            <a:ext cx="1654380" cy="954533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Objectives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675800" y="702931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72200" y="1987806"/>
            <a:ext cx="1792200" cy="1455481"/>
            <a:chOff x="6740813" y="1744125"/>
            <a:chExt cx="1792200" cy="1728600"/>
          </a:xfrm>
        </p:grpSpPr>
        <p:sp>
          <p:nvSpPr>
            <p:cNvPr id="160" name="Google Shape;160;p17"/>
            <p:cNvSpPr/>
            <p:nvPr/>
          </p:nvSpPr>
          <p:spPr>
            <a:xfrm>
              <a:off x="6740813" y="1744125"/>
              <a:ext cx="1792200" cy="1728600"/>
            </a:xfrm>
            <a:prstGeom prst="rect">
              <a:avLst/>
            </a:prstGeom>
            <a:solidFill>
              <a:srgbClr val="8B9DC3"/>
            </a:solidFill>
            <a:ln w="9525" cap="flat" cmpd="sng">
              <a:solidFill>
                <a:srgbClr val="8B9D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Result: 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Answers to the research questions</a:t>
              </a:r>
              <a:endParaRPr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438" y="2661324"/>
              <a:ext cx="533500" cy="5821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2" name="Google Shape;162;p17"/>
          <p:cNvSpPr/>
          <p:nvPr/>
        </p:nvSpPr>
        <p:spPr>
          <a:xfrm>
            <a:off x="3675900" y="15936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675800" y="246219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675900" y="3362068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675900" y="4261943"/>
            <a:ext cx="1792200" cy="7944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6" name="Google Shape;166;p17"/>
          <p:cNvCxnSpPr>
            <a:stCxn id="157" idx="3"/>
            <a:endCxn id="158" idx="1"/>
          </p:cNvCxnSpPr>
          <p:nvPr/>
        </p:nvCxnSpPr>
        <p:spPr>
          <a:xfrm rot="10800000" flipH="1">
            <a:off x="2080132" y="1100049"/>
            <a:ext cx="1595700" cy="16875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17"/>
          <p:cNvCxnSpPr>
            <a:stCxn id="157" idx="3"/>
            <a:endCxn id="162" idx="1"/>
          </p:cNvCxnSpPr>
          <p:nvPr/>
        </p:nvCxnSpPr>
        <p:spPr>
          <a:xfrm rot="10800000" flipH="1">
            <a:off x="2080132" y="1990749"/>
            <a:ext cx="1595700" cy="79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17"/>
          <p:cNvCxnSpPr>
            <a:stCxn id="157" idx="3"/>
            <a:endCxn id="163" idx="1"/>
          </p:cNvCxnSpPr>
          <p:nvPr/>
        </p:nvCxnSpPr>
        <p:spPr>
          <a:xfrm>
            <a:off x="2080132" y="2787549"/>
            <a:ext cx="1595700" cy="717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17"/>
          <p:cNvCxnSpPr>
            <a:stCxn id="157" idx="3"/>
            <a:endCxn id="164" idx="1"/>
          </p:cNvCxnSpPr>
          <p:nvPr/>
        </p:nvCxnSpPr>
        <p:spPr>
          <a:xfrm>
            <a:off x="2080132" y="2787549"/>
            <a:ext cx="1595700" cy="9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17"/>
          <p:cNvCxnSpPr>
            <a:stCxn id="157" idx="3"/>
            <a:endCxn id="165" idx="1"/>
          </p:cNvCxnSpPr>
          <p:nvPr/>
        </p:nvCxnSpPr>
        <p:spPr>
          <a:xfrm>
            <a:off x="2080132" y="2787549"/>
            <a:ext cx="1595700" cy="18717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17"/>
          <p:cNvCxnSpPr>
            <a:stCxn id="158" idx="3"/>
            <a:endCxn id="160" idx="1"/>
          </p:cNvCxnSpPr>
          <p:nvPr/>
        </p:nvCxnSpPr>
        <p:spPr>
          <a:xfrm>
            <a:off x="5468000" y="1100131"/>
            <a:ext cx="1704300" cy="1615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2" name="Google Shape;172;p17"/>
          <p:cNvCxnSpPr>
            <a:stCxn id="165" idx="3"/>
            <a:endCxn id="160" idx="1"/>
          </p:cNvCxnSpPr>
          <p:nvPr/>
        </p:nvCxnSpPr>
        <p:spPr>
          <a:xfrm rot="10800000" flipH="1">
            <a:off x="5468100" y="2715443"/>
            <a:ext cx="1704000" cy="19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3" name="Google Shape;173;p17"/>
          <p:cNvCxnSpPr>
            <a:stCxn id="164" idx="3"/>
            <a:endCxn id="160" idx="1"/>
          </p:cNvCxnSpPr>
          <p:nvPr/>
        </p:nvCxnSpPr>
        <p:spPr>
          <a:xfrm rot="10800000" flipH="1">
            <a:off x="5468100" y="2715568"/>
            <a:ext cx="1704000" cy="10437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17"/>
          <p:cNvCxnSpPr>
            <a:stCxn id="163" idx="3"/>
            <a:endCxn id="160" idx="1"/>
          </p:cNvCxnSpPr>
          <p:nvPr/>
        </p:nvCxnSpPr>
        <p:spPr>
          <a:xfrm rot="10800000" flipH="1">
            <a:off x="5468000" y="2715693"/>
            <a:ext cx="1704300" cy="143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17"/>
          <p:cNvCxnSpPr>
            <a:stCxn id="162" idx="3"/>
            <a:endCxn id="160" idx="1"/>
          </p:cNvCxnSpPr>
          <p:nvPr/>
        </p:nvCxnSpPr>
        <p:spPr>
          <a:xfrm>
            <a:off x="5468100" y="1990868"/>
            <a:ext cx="1704000" cy="7248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17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00" y="2780000"/>
            <a:ext cx="387900" cy="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t="2999" b="41964"/>
          <a:stretch/>
        </p:blipFill>
        <p:spPr>
          <a:xfrm>
            <a:off x="6789513" y="1296226"/>
            <a:ext cx="1645174" cy="96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19"/>
          <p:cNvSpPr/>
          <p:nvPr/>
        </p:nvSpPr>
        <p:spPr>
          <a:xfrm>
            <a:off x="845900" y="1315150"/>
            <a:ext cx="2635800" cy="3081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Case Studies Approach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012" y="1477387"/>
            <a:ext cx="1564017" cy="169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99" y="3566850"/>
            <a:ext cx="2302122" cy="7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675" y="1477375"/>
            <a:ext cx="703800" cy="8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500" y="3001840"/>
            <a:ext cx="1406150" cy="99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888700" y="12316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C1 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888782" y="194459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C2 Outside Technical Support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888700" y="2639750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C3 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888782" y="3360003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C4 Business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3888782" y="4080256"/>
            <a:ext cx="1472400" cy="636000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C5 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-100" y="47726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Facebook (2020)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Zhou et al. (2016, p. 8)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000" y="1959850"/>
            <a:ext cx="17922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304400" y="2377800"/>
            <a:ext cx="1099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366088" y="390375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637050" y="2147550"/>
            <a:ext cx="1155300" cy="1395300"/>
          </a:xfrm>
          <a:prstGeom prst="rightArrow">
            <a:avLst>
              <a:gd name="adj1" fmla="val 50000"/>
              <a:gd name="adj2" fmla="val 53752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     Analysis</a:t>
            </a:r>
            <a:endParaRPr sz="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2539100" y="2711400"/>
            <a:ext cx="121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Identification</a:t>
            </a: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60188" y="3608100"/>
            <a:ext cx="703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GitHub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Team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8B0E14-3CAA-874F-8601-B259494722ED}"/>
              </a:ext>
            </a:extLst>
          </p:cNvPr>
          <p:cNvSpPr txBox="1"/>
          <p:nvPr/>
        </p:nvSpPr>
        <p:spPr>
          <a:xfrm>
            <a:off x="432233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Anh-Thu Tran</a:t>
            </a:r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58827-0AB5-A946-B221-676B8A9D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3" y="1376948"/>
            <a:ext cx="1964505" cy="18597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CC2938F-F4F5-A543-93C2-071DC086935A}"/>
              </a:ext>
            </a:extLst>
          </p:cNvPr>
          <p:cNvSpPr/>
          <p:nvPr/>
        </p:nvSpPr>
        <p:spPr>
          <a:xfrm>
            <a:off x="2607395" y="1387443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02CAE6-A801-704D-AC4B-71FB88E80D5E}"/>
              </a:ext>
            </a:extLst>
          </p:cNvPr>
          <p:cNvSpPr/>
          <p:nvPr/>
        </p:nvSpPr>
        <p:spPr>
          <a:xfrm>
            <a:off x="4833736" y="1376948"/>
            <a:ext cx="1964505" cy="183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5D7B38A-A3D1-5149-B970-EE8F1E6CFD9E}"/>
              </a:ext>
            </a:extLst>
          </p:cNvPr>
          <p:cNvSpPr txBox="1"/>
          <p:nvPr/>
        </p:nvSpPr>
        <p:spPr>
          <a:xfrm>
            <a:off x="2607394" y="3310983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Wilke </a:t>
            </a:r>
            <a:r>
              <a:rPr lang="de-DE" b="1" dirty="0" err="1"/>
              <a:t>Klausing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Wirtschaftsinformatik </a:t>
            </a:r>
            <a:r>
              <a:rPr lang="de-DE" sz="1200" dirty="0" err="1"/>
              <a:t>MSc</a:t>
            </a:r>
            <a:endParaRPr lang="de-DE" sz="12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6688BF-02EC-2446-B702-211517AEC76D}"/>
              </a:ext>
            </a:extLst>
          </p:cNvPr>
          <p:cNvSpPr txBox="1"/>
          <p:nvPr/>
        </p:nvSpPr>
        <p:spPr>
          <a:xfrm>
            <a:off x="7008896" y="3310983"/>
            <a:ext cx="2015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Thi Minh Trang Dinh</a:t>
            </a:r>
          </a:p>
          <a:p>
            <a:r>
              <a:rPr lang="de-DE" sz="1200" dirty="0">
                <a:latin typeface="+mn-lt"/>
              </a:rPr>
              <a:t>TU Berlin</a:t>
            </a:r>
          </a:p>
          <a:p>
            <a:r>
              <a:rPr lang="de-DE" sz="1200" dirty="0">
                <a:latin typeface="+mn-lt"/>
              </a:rPr>
              <a:t>Wirtschaftsingenieurwesen</a:t>
            </a:r>
          </a:p>
          <a:p>
            <a:r>
              <a:rPr lang="de-DE" sz="1200" dirty="0" err="1">
                <a:latin typeface="+mn-lt"/>
              </a:rPr>
              <a:t>MSc</a:t>
            </a:r>
            <a:endParaRPr lang="de-DE" sz="1200" dirty="0">
              <a:latin typeface="+mn-lt"/>
            </a:endParaRPr>
          </a:p>
          <a:p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DF7A789-7B43-294B-8BCD-7492E31D9B14}"/>
              </a:ext>
            </a:extLst>
          </p:cNvPr>
          <p:cNvSpPr txBox="1"/>
          <p:nvPr/>
        </p:nvSpPr>
        <p:spPr>
          <a:xfrm>
            <a:off x="4833735" y="3316287"/>
            <a:ext cx="1964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</a:t>
            </a:r>
            <a:endParaRPr lang="de-DE" b="1" dirty="0"/>
          </a:p>
          <a:p>
            <a:r>
              <a:rPr lang="de-DE" sz="1200" dirty="0"/>
              <a:t>TU Berlin</a:t>
            </a:r>
          </a:p>
          <a:p>
            <a:r>
              <a:rPr lang="de-DE" sz="1200" dirty="0"/>
              <a:t>…</a:t>
            </a:r>
          </a:p>
          <a:p>
            <a:endParaRPr lang="de-DE" sz="1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70AF6C-3D18-4643-85A0-A8284B26B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16091" r="13243" b="1162"/>
          <a:stretch/>
        </p:blipFill>
        <p:spPr>
          <a:xfrm>
            <a:off x="2607394" y="1376948"/>
            <a:ext cx="1970644" cy="1859732"/>
          </a:xfrm>
          <a:prstGeom prst="rect">
            <a:avLst/>
          </a:prstGeom>
        </p:spPr>
      </p:pic>
      <p:pic>
        <p:nvPicPr>
          <p:cNvPr id="7" name="Grafik 6" descr="Ein Bild, das Gras, draußen, Person, stehend enthält.&#10;&#10;Automatisch generierte Beschreibung">
            <a:extLst>
              <a:ext uri="{FF2B5EF4-FFF2-40B4-BE49-F238E27FC236}">
                <a16:creationId xmlns:a16="http://schemas.microsoft.com/office/drawing/2014/main" id="{7D088BE6-284F-4C2E-BAA9-587AB19EF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4" t="37968" r="2362" b="26283"/>
          <a:stretch/>
        </p:blipFill>
        <p:spPr>
          <a:xfrm>
            <a:off x="7053939" y="1397941"/>
            <a:ext cx="1970644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latin typeface="Oswald"/>
                <a:ea typeface="Oswald"/>
                <a:cs typeface="Oswald"/>
                <a:sym typeface="Oswald"/>
              </a:rPr>
              <a:t>Results - Reasons for Companies to Invest into OSS Projects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311700" y="1519350"/>
            <a:ext cx="4090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Software Quality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Frequent Software Version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Updates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as an indicator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50% of total contributions of Facebook core contributors indicates that project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maintenance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plays a major role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Promote a Healthy Community by holding a strong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Feedback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Cycle on Codes and giving/receiving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Support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within Community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4401850" y="1519350"/>
            <a:ext cx="46242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          Business Opportunity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Investing in OSS which coincide with own BA to strengthen future profit flows as a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long-term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objective / strategy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are not critically important in terms of direct profit, but they are critically important because of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gaining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indirect profit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from partnering with large companies such as Tesla etc.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FB’s SaaS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expands market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/ business opportunity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6" y="1481576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26" y="1481575"/>
            <a:ext cx="441425" cy="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37" y="1075903"/>
            <a:ext cx="5684288" cy="3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>
            <a:spLocks noGrp="1"/>
          </p:cNvSpPr>
          <p:nvPr>
            <p:ph type="title" idx="4294967295"/>
          </p:nvPr>
        </p:nvSpPr>
        <p:spPr>
          <a:xfrm>
            <a:off x="124650" y="477650"/>
            <a:ext cx="90195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latin typeface="Oswald"/>
                <a:ea typeface="Oswald"/>
                <a:cs typeface="Oswald"/>
                <a:sym typeface="Oswald"/>
              </a:rPr>
              <a:t>What are the challenges for companies to invest into OSS projects?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0800" y="1075888"/>
            <a:ext cx="3796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Management required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Legal &amp; technical expertise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https://thenewstack.io/survey-open-source-programs-are-a-best-practice-among-large-companies/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407150" y="1623350"/>
            <a:ext cx="2391900" cy="24951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30350" y="1699550"/>
            <a:ext cx="2391900" cy="2495100"/>
          </a:xfrm>
          <a:prstGeom prst="triangl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933775" y="12639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Literature Review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2"/>
          </p:nvPr>
        </p:nvSpPr>
        <p:spPr>
          <a:xfrm>
            <a:off x="4690275" y="1263925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Research Gap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Conducting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internal company interviews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, with core contributors as well as the Management board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Creating a better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metric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to estimate Software Quality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Raising more data on OSS projects to gain insights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de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03950" y="4211475"/>
            <a:ext cx="10866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   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PyTorch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695100" y="4226550"/>
            <a:ext cx="976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" sz="1600">
                <a:latin typeface="Oswald"/>
                <a:ea typeface="Oswald"/>
                <a:cs typeface="Oswald"/>
                <a:sym typeface="Oswald"/>
              </a:rPr>
              <a:t>     React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4285874"/>
            <a:ext cx="222350" cy="26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592" y="4235475"/>
            <a:ext cx="548613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00" y="1340025"/>
            <a:ext cx="222350" cy="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42129"/>
            <a:ext cx="157800" cy="2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body" idx="2"/>
          </p:nvPr>
        </p:nvSpPr>
        <p:spPr>
          <a:xfrm>
            <a:off x="4783650" y="3337750"/>
            <a:ext cx="39999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OSS Projects and Companies are </a:t>
            </a:r>
            <a:r>
              <a:rPr lang="de" b="1">
                <a:latin typeface="Oswald"/>
                <a:ea typeface="Oswald"/>
                <a:cs typeface="Oswald"/>
                <a:sym typeface="Oswald"/>
              </a:rPr>
              <a:t>closer entangled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than initially anticipated.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225" y="3411900"/>
            <a:ext cx="222353" cy="2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-100" y="1779100"/>
            <a:ext cx="3999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offering related </a:t>
            </a: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products and services 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or indirectly through SaaS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de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r>
              <a:rPr lang="d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through the sheer numbers of contributors.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swald"/>
                <a:ea typeface="Oswald"/>
                <a:cs typeface="Oswald"/>
                <a:sym typeface="Oswald"/>
              </a:rPr>
              <a:t>BUT: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 Strong engagement is necessary to maintain the health OSS project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LITERATURE REVIEW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Source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271200" y="1166900"/>
            <a:ext cx="86487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Facebook. (2020). Open Source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Facebook.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Open Source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https://opensource.facebook.com/projects</a:t>
            </a:r>
            <a:b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2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https://en.wikipedia.org/wiki/PyTorch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Zhou, M.,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Mockus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A., Ma, X., Zhang, L., &amp; Mei, H. (2016).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Inflow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Retention in OSS Communities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Commercial Involvement: A Case Study of 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Hybrid Projects.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Transactions on Software Engineering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1–29. https://</a:t>
            </a:r>
            <a:r>
              <a:rPr lang="de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de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/10.1145/2876443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Weblinks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https://engineering.fb.com/2020/01/13/open-source/open-source-2019/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0" y="539025"/>
            <a:ext cx="5221900" cy="4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Overview of Literature Review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5" y="1017800"/>
            <a:ext cx="5031039" cy="39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 - Literature Review Results 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963550"/>
            <a:ext cx="5208500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RESULTS FROM CASE STUDIES: </a:t>
            </a:r>
            <a:r>
              <a:rPr lang="d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PYTORCH &amp; REACT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660591" y="9708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11700" y="99741"/>
            <a:ext cx="21165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427997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METHOD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4544294" y="97050"/>
            <a:ext cx="21165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CASE STUDIES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311700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 at 1.7.0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 27Oct20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4 months after 1.6.0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Strong SQ indicator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Release in 2013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version in 2016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Since then v. 17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→ Continous improvement, good SQ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2021749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10/10 Top contributors employed at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OTS →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731798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Created within the OSS community</a:t>
            </a:r>
            <a:b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FB as ad analytics and showcasing improved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Project existance based on unique problems of FB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 for other companies in areas of web and mobile dev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441847" y="1905000"/>
            <a:ext cx="1625203" cy="304410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None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7151897" y="1905000"/>
            <a:ext cx="1625203" cy="304410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Pytorch: Is built on three frameworks, thus no new external innovation was generated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React: Provided companies with an important web &amp; mobile development tool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11700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Quality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021749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Outside Technical Support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31798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Business Opportunity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441847" y="1319388"/>
            <a:ext cx="1625203" cy="437450"/>
          </a:xfrm>
          <a:prstGeom prst="flowChartProcess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Business Model</a:t>
            </a:r>
            <a:endParaRPr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7151897" y="1319388"/>
            <a:ext cx="1625203" cy="437450"/>
          </a:xfrm>
          <a:prstGeom prst="flowChartProcess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External Innovation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10305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47500" y="137400"/>
            <a:ext cx="4383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789614" y="1375761"/>
            <a:ext cx="1508653" cy="1496648"/>
          </a:xfrm>
          <a:prstGeom prst="rect">
            <a:avLst/>
          </a:prstGeom>
          <a:solidFill>
            <a:srgbClr val="29487D"/>
          </a:solidFill>
          <a:ln w="9525" cap="flat" cmpd="sng">
            <a:solidFill>
              <a:srgbClr val="29487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01 Motivation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86439" y="1375761"/>
            <a:ext cx="1508653" cy="1496648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02 Aufgabe A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882782" y="3044740"/>
            <a:ext cx="1508653" cy="1496648"/>
          </a:xfrm>
          <a:prstGeom prst="rect">
            <a:avLst/>
          </a:prstGeom>
          <a:solidFill>
            <a:srgbClr val="4267B2"/>
          </a:solidFill>
          <a:ln w="9525" cap="flat" cmpd="sng">
            <a:solidFill>
              <a:srgbClr val="4267B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03 Aufgabe B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49064" y="3044740"/>
            <a:ext cx="1508653" cy="1496648"/>
          </a:xfrm>
          <a:prstGeom prst="rect">
            <a:avLst/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04 Aufgabe C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60" y="3530036"/>
            <a:ext cx="851258" cy="77826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5" y="1893944"/>
            <a:ext cx="772930" cy="70670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524" y="3653984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31" y="1856711"/>
            <a:ext cx="937437" cy="96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A0878ED8-5020-5B49-B5B9-F408A8B887B0}"/>
              </a:ext>
            </a:extLst>
          </p:cNvPr>
          <p:cNvSpPr/>
          <p:nvPr/>
        </p:nvSpPr>
        <p:spPr>
          <a:xfrm>
            <a:off x="5617751" y="3045318"/>
            <a:ext cx="1508653" cy="149664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05 Erkenntnis</a:t>
            </a:r>
            <a:endParaRPr sz="19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Google Shape;101;p14">
            <a:extLst>
              <a:ext uri="{FF2B5EF4-FFF2-40B4-BE49-F238E27FC236}">
                <a16:creationId xmlns:a16="http://schemas.microsoft.com/office/drawing/2014/main" id="{1E7408D3-BE9E-3143-B19B-708AE4B7D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07" y="3614842"/>
            <a:ext cx="636139" cy="654317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body" idx="4294967295"/>
          </p:nvPr>
        </p:nvSpPr>
        <p:spPr>
          <a:xfrm>
            <a:off x="4542202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</a:t>
            </a:r>
            <a:endParaRPr sz="14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Hat eine geringe Gewinnmarge als National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294967295"/>
          </p:nvPr>
        </p:nvSpPr>
        <p:spPr>
          <a:xfrm>
            <a:off x="6687958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Internationale Aufträge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Deutlich mehr nationale Aufträge als internationale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Der Fokus der unsere Analyse liegt daher auf Nationaler Ebene: Deutschland</a:t>
            </a:r>
            <a:endParaRPr lang="de-DE" sz="1400" dirty="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4294967295"/>
          </p:nvPr>
        </p:nvSpPr>
        <p:spPr>
          <a:xfrm>
            <a:off x="31170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dirty="0">
                <a:latin typeface="Oswald"/>
                <a:ea typeface="Oswald"/>
                <a:cs typeface="Oswald"/>
                <a:sym typeface="Oswald"/>
              </a:rPr>
              <a:t>Hohe Kosten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Kosten übersteigt Umsatz vor allem in Dezember jeden Jahres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11700" y="1375400"/>
            <a:ext cx="2037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KOSTEN VS. UMSATZ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6667150" y="1375400"/>
            <a:ext cx="20583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AUFTRÄGE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54230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DOMAIN LANE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73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Problemstellung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294967295"/>
          </p:nvPr>
        </p:nvSpPr>
        <p:spPr>
          <a:xfrm>
            <a:off x="2426950" y="1988700"/>
            <a:ext cx="2039700" cy="2508600"/>
          </a:xfrm>
          <a:prstGeom prst="rect">
            <a:avLst/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latin typeface="Oswald"/>
                <a:ea typeface="Oswald"/>
                <a:cs typeface="Oswald"/>
                <a:sym typeface="Oswald"/>
              </a:rPr>
              <a:t>4PL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latin typeface="Oswald"/>
                <a:ea typeface="Oswald"/>
                <a:cs typeface="Oswald"/>
                <a:sym typeface="Oswald"/>
              </a:rPr>
              <a:t>Rentiert sich weniger als 3PL</a:t>
            </a:r>
            <a:endParaRPr sz="1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426950" y="1375400"/>
            <a:ext cx="2025600" cy="53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BUSINESS MODEL</a:t>
            </a:r>
            <a:endParaRPr sz="1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4E9C06B0-0D62-084C-892C-FE2ACC5DA02E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21;p15">
            <a:extLst>
              <a:ext uri="{FF2B5EF4-FFF2-40B4-BE49-F238E27FC236}">
                <a16:creationId xmlns:a16="http://schemas.microsoft.com/office/drawing/2014/main" id="{6FCC1B4F-B55D-294C-BB35-297EC4F403A9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22;p15">
            <a:extLst>
              <a:ext uri="{FF2B5EF4-FFF2-40B4-BE49-F238E27FC236}">
                <a16:creationId xmlns:a16="http://schemas.microsoft.com/office/drawing/2014/main" id="{7EFE33A5-4AE6-2C47-94F9-CF33660820EF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123;p15">
            <a:extLst>
              <a:ext uri="{FF2B5EF4-FFF2-40B4-BE49-F238E27FC236}">
                <a16:creationId xmlns:a16="http://schemas.microsoft.com/office/drawing/2014/main" id="{BF7C7EFD-B527-7740-95B6-6BEECF73DFD6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" name="Google Shape;124;p15">
            <a:extLst>
              <a:ext uri="{FF2B5EF4-FFF2-40B4-BE49-F238E27FC236}">
                <a16:creationId xmlns:a16="http://schemas.microsoft.com/office/drawing/2014/main" id="{024DED51-64B9-1D46-8FF9-7E3488D75942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125;p15">
            <a:extLst>
              <a:ext uri="{FF2B5EF4-FFF2-40B4-BE49-F238E27FC236}">
                <a16:creationId xmlns:a16="http://schemas.microsoft.com/office/drawing/2014/main" id="{34320AA5-7CA1-1D4C-9054-3BBCF041E72E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Visuelle Exploration – Erste Übersicht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ECC6EC-438A-AA41-AE14-8D319B9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59" y="1353042"/>
            <a:ext cx="3949514" cy="2437415"/>
          </a:xfrm>
          <a:prstGeom prst="rect">
            <a:avLst/>
          </a:prstGeom>
        </p:spPr>
      </p:pic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1DBF29A7-BEED-A541-893F-EE492C77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507007"/>
              </p:ext>
            </p:extLst>
          </p:nvPr>
        </p:nvGraphicFramePr>
        <p:xfrm>
          <a:off x="449246" y="1126066"/>
          <a:ext cx="4372504" cy="3437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10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"/>
                <a:ea typeface="Oswald"/>
                <a:cs typeface="Oswald"/>
                <a:sym typeface="Oswald"/>
              </a:rPr>
              <a:t>Datenbereinigung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D77923-FB02-A24A-9983-841D6A5F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7" y="1164848"/>
            <a:ext cx="4149444" cy="2560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F39EE1-33A6-454D-BBBA-D32452B5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162174"/>
            <a:ext cx="4310494" cy="2660191"/>
          </a:xfrm>
          <a:prstGeom prst="rect">
            <a:avLst/>
          </a:prstGeom>
        </p:spPr>
      </p:pic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575F321-8BF8-C543-819D-0B6FA514E89B}"/>
              </a:ext>
            </a:extLst>
          </p:cNvPr>
          <p:cNvSpPr txBox="1"/>
          <p:nvPr/>
        </p:nvSpPr>
        <p:spPr>
          <a:xfrm>
            <a:off x="834819" y="4085608"/>
            <a:ext cx="4589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Entfernen  Fehlender Werte und falscher 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B5998"/>
                </a:solidFill>
              </a:rPr>
              <a:t>Eingrenzung der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B599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94225" y="473500"/>
            <a:ext cx="4865375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latin typeface="Oswald"/>
                <a:ea typeface="Oswald"/>
                <a:cs typeface="Oswald"/>
                <a:sym typeface="Oswald"/>
              </a:rPr>
              <a:t>Einleitung</a:t>
            </a:r>
            <a:endParaRPr sz="22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Kosten und Umsatz von </a:t>
            </a:r>
            <a:r>
              <a:rPr lang="de" sz="2200" dirty="0" err="1">
                <a:latin typeface="Oswald"/>
                <a:ea typeface="Oswald"/>
                <a:cs typeface="Oswald"/>
                <a:sym typeface="Oswald"/>
              </a:rPr>
              <a:t>Instafreight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de" sz="2200" dirty="0">
                <a:latin typeface="Oswald"/>
                <a:ea typeface="Oswald"/>
                <a:cs typeface="Oswald"/>
                <a:sym typeface="Oswald"/>
              </a:rPr>
            </a:b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in 2018 bis 2020</a:t>
            </a:r>
            <a:r>
              <a:rPr lang="de" sz="2200" b="1" dirty="0">
                <a:solidFill>
                  <a:srgbClr val="0F274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200" dirty="0">
                <a:latin typeface="Oswald"/>
                <a:ea typeface="Oswald"/>
                <a:cs typeface="Oswald"/>
                <a:sym typeface="Oswald"/>
              </a:rPr>
              <a:t>(in €)</a:t>
            </a:r>
            <a:endParaRPr sz="22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5" y="1548975"/>
            <a:ext cx="49477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 rot="-1231831">
            <a:off x="969650" y="2670782"/>
            <a:ext cx="3704809" cy="139080"/>
          </a:xfrm>
          <a:prstGeom prst="stripedRightArrow">
            <a:avLst>
              <a:gd name="adj1" fmla="val 50000"/>
              <a:gd name="adj2" fmla="val 66764"/>
            </a:avLst>
          </a:pr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-6725" y="4774200"/>
            <a:ext cx="41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https://www.statista.com/statistics/270805/projected-revenue-of-open-source-software-since-2008/</a:t>
            </a:r>
            <a:endParaRPr sz="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https://www.cbinsights.com/research/report/future-open-source/</a:t>
            </a:r>
            <a:endParaRPr sz="600">
              <a:solidFill>
                <a:srgbClr val="999999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991600" y="917491"/>
            <a:ext cx="3009187" cy="4102709"/>
            <a:chOff x="6144000" y="917491"/>
            <a:chExt cx="3009187" cy="4102709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144000" y="4712400"/>
              <a:ext cx="283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3" name="Google Shape;1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62375" y="1711925"/>
              <a:ext cx="2196449" cy="28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6403012" y="917491"/>
              <a:ext cx="2750175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Welche 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Fullfillment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r>
                <a:rPr lang="de" sz="1800" dirty="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Strateie</a:t>
              </a:r>
              <a:r>
                <a:rPr lang="de" sz="1800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ist am umsatzstärken?</a:t>
              </a:r>
              <a:endParaRPr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78100" y="1711925"/>
              <a:ext cx="882900" cy="88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913700" y="2724475"/>
              <a:ext cx="611700" cy="6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39250" y="3467013"/>
              <a:ext cx="360600" cy="360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089350" y="3970450"/>
              <a:ext cx="260400" cy="2592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110800" y="4363036"/>
              <a:ext cx="217500" cy="216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47950" y="23047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198%</a:t>
            </a:r>
            <a:endParaRPr>
              <a:solidFill>
                <a:srgbClr val="92D05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Grafik 2" descr="Münzen Silhouette">
            <a:extLst>
              <a:ext uri="{FF2B5EF4-FFF2-40B4-BE49-F238E27FC236}">
                <a16:creationId xmlns:a16="http://schemas.microsoft.com/office/drawing/2014/main" id="{B916523C-BDCA-4947-A423-720BC2B1D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5200" y="63457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Marge, Umsatz und Kosten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71E88-9DDA-894B-8085-44D200F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8" y="1187689"/>
            <a:ext cx="4487273" cy="27681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895D3-6B56-F746-B305-F5119418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11" y="1168787"/>
            <a:ext cx="4728489" cy="29169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4EB59D-EBD5-F44B-92AC-30E61F947B79}"/>
              </a:ext>
            </a:extLst>
          </p:cNvPr>
          <p:cNvSpPr txBox="1"/>
          <p:nvPr/>
        </p:nvSpPr>
        <p:spPr>
          <a:xfrm>
            <a:off x="734439" y="4022503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#TODO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Andere Farbe: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Grün: #56953e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Rot: #990000 </a:t>
            </a:r>
          </a:p>
        </p:txBody>
      </p:sp>
    </p:spTree>
    <p:extLst>
      <p:ext uri="{BB962C8B-B14F-4D97-AF65-F5344CB8AC3E}">
        <p14:creationId xmlns:p14="http://schemas.microsoft.com/office/powerpoint/2010/main" val="142719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34250" y="416550"/>
            <a:ext cx="84753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Oswald"/>
                <a:ea typeface="Oswald"/>
                <a:cs typeface="Oswald"/>
                <a:sym typeface="Oswald"/>
              </a:rPr>
              <a:t>Kennzahlen und Reporting: Deutschland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-100" y="4866600"/>
            <a:ext cx="413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999999"/>
                </a:solidFill>
              </a:rPr>
              <a:t>https://engineering.fb.com/2020/01/13/open-source/open-source-2019/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D5CF93C9-ADD4-1E40-8F0E-452B246CC37D}"/>
              </a:ext>
            </a:extLst>
          </p:cNvPr>
          <p:cNvSpPr/>
          <p:nvPr/>
        </p:nvSpPr>
        <p:spPr>
          <a:xfrm>
            <a:off x="-100" y="0"/>
            <a:ext cx="9144000" cy="387900"/>
          </a:xfrm>
          <a:prstGeom prst="rect">
            <a:avLst/>
          </a:prstGeom>
          <a:solidFill>
            <a:srgbClr val="3B5998"/>
          </a:solidFill>
          <a:ln w="9525" cap="flat" cmpd="sng">
            <a:solidFill>
              <a:srgbClr val="3B59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CC05F3A0-1155-1147-B9D3-51895C9412A7}"/>
              </a:ext>
            </a:extLst>
          </p:cNvPr>
          <p:cNvSpPr/>
          <p:nvPr/>
        </p:nvSpPr>
        <p:spPr>
          <a:xfrm>
            <a:off x="5423876" y="9708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C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122;p15">
            <a:extLst>
              <a:ext uri="{FF2B5EF4-FFF2-40B4-BE49-F238E27FC236}">
                <a16:creationId xmlns:a16="http://schemas.microsoft.com/office/drawing/2014/main" id="{DEA06C0E-4595-A64C-97CC-4C8EF517ADA5}"/>
              </a:ext>
            </a:extLst>
          </p:cNvPr>
          <p:cNvSpPr/>
          <p:nvPr/>
        </p:nvSpPr>
        <p:spPr>
          <a:xfrm>
            <a:off x="311700" y="99741"/>
            <a:ext cx="1704300" cy="191100"/>
          </a:xfrm>
          <a:prstGeom prst="homePlate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MOTIVATION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BBF235C8-223F-174D-9FE3-E2C68302D8EA}"/>
              </a:ext>
            </a:extLst>
          </p:cNvPr>
          <p:cNvSpPr/>
          <p:nvPr/>
        </p:nvSpPr>
        <p:spPr>
          <a:xfrm>
            <a:off x="2015759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8B9DC3"/>
          </a:solidFill>
          <a:ln w="9525" cap="flat" cmpd="sng">
            <a:solidFill>
              <a:srgbClr val="8B9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/>
            <a:r>
              <a:rPr lang="de" sz="1200" dirty="0">
                <a:solidFill>
                  <a:srgbClr val="FFFFFF"/>
                </a:solidFill>
                <a:latin typeface="Oswald"/>
                <a:sym typeface="Oswald"/>
              </a:rPr>
              <a:t>AUFGABE A</a:t>
            </a:r>
            <a:endParaRPr sz="1200" dirty="0">
              <a:solidFill>
                <a:srgbClr val="FFFFFF"/>
              </a:solidFill>
              <a:latin typeface="Oswald"/>
              <a:sym typeface="Oswald"/>
            </a:endParaRPr>
          </a:p>
        </p:txBody>
      </p:sp>
      <p:sp>
        <p:nvSpPr>
          <p:cNvPr id="20" name="Google Shape;124;p15">
            <a:extLst>
              <a:ext uri="{FF2B5EF4-FFF2-40B4-BE49-F238E27FC236}">
                <a16:creationId xmlns:a16="http://schemas.microsoft.com/office/drawing/2014/main" id="{9CC1405B-0213-024E-B9EB-B565F7EC6B08}"/>
              </a:ext>
            </a:extLst>
          </p:cNvPr>
          <p:cNvSpPr/>
          <p:nvPr/>
        </p:nvSpPr>
        <p:spPr>
          <a:xfrm>
            <a:off x="3719817" y="97050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AUFGABE B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125;p15">
            <a:extLst>
              <a:ext uri="{FF2B5EF4-FFF2-40B4-BE49-F238E27FC236}">
                <a16:creationId xmlns:a16="http://schemas.microsoft.com/office/drawing/2014/main" id="{10520E6F-7214-4F4C-B7C6-2E557D2568F6}"/>
              </a:ext>
            </a:extLst>
          </p:cNvPr>
          <p:cNvSpPr/>
          <p:nvPr/>
        </p:nvSpPr>
        <p:spPr>
          <a:xfrm>
            <a:off x="7127933" y="97055"/>
            <a:ext cx="1704300" cy="193800"/>
          </a:xfrm>
          <a:prstGeom prst="chevron">
            <a:avLst>
              <a:gd name="adj" fmla="val 50000"/>
            </a:avLst>
          </a:prstGeom>
          <a:solidFill>
            <a:srgbClr val="DFE3EE"/>
          </a:solidFill>
          <a:ln w="9525" cap="flat" cmpd="sng">
            <a:solidFill>
              <a:srgbClr val="DFE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ERKENNTNISSE</a:t>
            </a:r>
            <a:endParaRPr sz="1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7609F8-D1A8-41C5-B825-82B3B26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834"/>
            <a:ext cx="4911031" cy="30325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C0376E-3143-49C3-A0CE-0DA22443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93" y="1621924"/>
            <a:ext cx="4051546" cy="2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Microsoft Macintosh PowerPoint</Application>
  <PresentationFormat>Bildschirmpräsentation (16:9)</PresentationFormat>
  <Paragraphs>360</Paragraphs>
  <Slides>27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Roboto</vt:lpstr>
      <vt:lpstr>Oswald</vt:lpstr>
      <vt:lpstr>Geometric</vt:lpstr>
      <vt:lpstr>PowerPoint-Präsentation</vt:lpstr>
      <vt:lpstr>Team</vt:lpstr>
      <vt:lpstr>AGENDA</vt:lpstr>
      <vt:lpstr>Problemstellung</vt:lpstr>
      <vt:lpstr>Visuelle Exploration – Erste Übersicht</vt:lpstr>
      <vt:lpstr>Datenbereinigung</vt:lpstr>
      <vt:lpstr>Einleitung Kosten und Umsatz von Instafreight  in 2018 bis 2020 (in €) </vt:lpstr>
      <vt:lpstr>Kennzahlen und Reporting: Marge, Umsatz und Kosten</vt:lpstr>
      <vt:lpstr>Kennzahlen und Reporting: Deutschland </vt:lpstr>
      <vt:lpstr>Instafreight: Vorgegebene Prognose in Margin</vt:lpstr>
      <vt:lpstr>1. Zeitreihenanalyse:</vt:lpstr>
      <vt:lpstr>2. Zeitreihenanalyse:</vt:lpstr>
      <vt:lpstr>1. Dashboard</vt:lpstr>
      <vt:lpstr>2. Dashboard</vt:lpstr>
      <vt:lpstr>Erkenntnisse und Vorschläge</vt:lpstr>
      <vt:lpstr>Danke für Eure Aufmerksamkeit</vt:lpstr>
      <vt:lpstr>Back Up</vt:lpstr>
      <vt:lpstr>Concept Model</vt:lpstr>
      <vt:lpstr>Case Studies Approach </vt:lpstr>
      <vt:lpstr>Results - Reasons for Companies to Invest into OSS Projects</vt:lpstr>
      <vt:lpstr>What are the challenges for companies to invest into OSS projects?</vt:lpstr>
      <vt:lpstr>SUMMARY</vt:lpstr>
      <vt:lpstr>Source</vt:lpstr>
      <vt:lpstr>Backup</vt:lpstr>
      <vt:lpstr>Backup - Overview of Literature Review</vt:lpstr>
      <vt:lpstr>Backup - Literature Review Results 1</vt:lpstr>
      <vt:lpstr>RESULTS FROM CASE STUDIES: PYTORCH &amp;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Anh-Thu Tran</cp:lastModifiedBy>
  <cp:revision>55</cp:revision>
  <dcterms:modified xsi:type="dcterms:W3CDTF">2021-02-15T10:44:26Z</dcterms:modified>
</cp:coreProperties>
</file>